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20"/>
  </p:notes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1C79"/>
    <a:srgbClr val="EA1C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74"/>
    <p:restoredTop sz="86379"/>
  </p:normalViewPr>
  <p:slideViewPr>
    <p:cSldViewPr>
      <p:cViewPr varScale="1">
        <p:scale>
          <a:sx n="132" d="100"/>
          <a:sy n="132" d="100"/>
        </p:scale>
        <p:origin x="1552" y="184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9" d="100"/>
          <a:sy n="109" d="100"/>
        </p:scale>
        <p:origin x="200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52E6FE-5DEC-1A4D-A774-D10E75B5BDE7}" type="datetimeFigureOut">
              <a:rPr lang="en-US" smtClean="0"/>
              <a:t>6/6/19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3EE12-5E56-5D48-8505-AE8C3C61E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28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3EE12-5E56-5D48-8505-AE8C3C61EC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705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3EE12-5E56-5D48-8505-AE8C3C61ECF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888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3EE12-5E56-5D48-8505-AE8C3C61EC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71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3EE12-5E56-5D48-8505-AE8C3C61EC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8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3EE12-5E56-5D48-8505-AE8C3C61EC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012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3EE12-5E56-5D48-8505-AE8C3C61EC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98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07A37-0364-0144-BA7F-E2394D6778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B1BE2-3510-9F4B-9DAD-1743A9B034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6691B-A069-7947-A503-EEA090C2E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7C4AA-EB27-A54C-9303-919792845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CC398-5B51-7A4F-A3A4-937672641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2053931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2522-9399-1844-A4CA-4E513A80B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2F2131-20B6-EE4D-ABB0-8550970F5A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0E64F-35F3-8D45-BC8E-A766C30AD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9A7F5-04FF-AB4F-9881-A61084C3B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2902E-C257-3E49-8530-C772DF062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3921302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43ABCA-BF60-3D4B-909A-FE45171E78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14076D-FC3B-9A48-9ABE-A86A3D8194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0FF2A-7BF6-D649-9741-A3E5354F4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C3415-7F3E-6C44-B9CA-A81FA9062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68567-6213-0947-9752-6BD1B9387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7249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7B6C-45D5-EA42-B9B0-95C877F19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DFC1D-D8A9-9D47-8512-325461D21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46D40-F34E-AB4B-9EC9-81BC6D083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BC0FF-FB33-E64F-8AF2-F3E93D272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3519B-CAC4-4D41-82BA-4BD3521F1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110163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549DB-4965-5347-A159-3207FA00E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17E5A-2F30-8441-96B7-5AFA0DD87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5DCA1-89C6-F543-A397-3E9CC16A1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76D69-45A1-4E4F-A575-F00B2C21C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5364A-C6A0-EB48-9E11-EEC8C914A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1081883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0216D-F246-C94D-ADCF-E10527DCB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907E7-96AC-7644-B95C-5D8BBA894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3387BB-0600-AE4F-BCE9-4EF8768F04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62BA1-200D-F84F-93A2-8385C776B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23725-5F7A-D445-99AF-3AA1AA22F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A3E83-C917-A549-92D6-92C22ED0B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1036657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7D163-9B51-EC43-8177-CEF79A6F3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A05A6-ED9A-2842-9E5E-85898B9AF7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BC4158-D842-614F-A805-1847F82EE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C98E74-41DD-DC41-A7AB-33BC66A88B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A414-8C58-A547-8D17-9927784ECD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FBF600-70B8-FB4F-98CC-01CD7BE88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0CB29C-6568-654B-AB66-B0E593342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3DDB2C-94B7-6D4B-A144-94D09E1F4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17152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9DBAB-9DA1-9347-9D92-708EBADFA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4C4E5C-19B6-DD4D-95A4-E83C7AA24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2F5CE5-725E-C442-A4CF-9FE1DE3CE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7B6A87-C6C8-BC43-B6AE-CF99076C7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312376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346962-43C6-8743-808B-CBF2A2E39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6CB7B9-DCB4-BA4D-83C8-BE04E76CD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F98DBD-E800-7C4F-9CD2-860322817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332009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D2562-F301-5A4B-A86A-DC7E48C16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0FBCC-23CB-684D-BB26-FBA5C1BC5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BEA43-4E6F-2048-B690-C292E038B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0A46F-A3EE-9C47-A729-A7A06373C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B8B753-694B-C744-BD10-071D15CF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FB6C4-5EF0-5F4A-BBD0-EFE6CC825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960776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086F9-BFC5-3948-983A-DD1438C5E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F136CC-A986-5E47-BB33-89A546466A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5FB6FF-D1FC-F743-85A4-0A7532759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A5A0E1-66F4-3845-BA81-5AD155B5C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6D7BF5-F82F-6049-8A3D-42ED763CF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DE679-63DF-1D46-965B-D760BFC3A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1842226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EC24A4-FF30-634C-83B1-454AB9508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40439B-8E7E-0B42-837F-002F4EADE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37CBC-551B-404A-8E0B-8157FF63FD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EA819-157A-D545-A45D-B6C47C7FC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A27EE-EC71-BA45-81F7-8F8C8F754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25400">
              <a:lnSpc>
                <a:spcPts val="1285"/>
              </a:lnSpc>
            </a:pPr>
            <a:fld id="{81D60167-4931-47E6-BA6A-407CBD079E47}" type="slidenum">
              <a:rPr lang="en-PH" spc="-150" smtClean="0"/>
              <a:pPr marL="25400">
                <a:lnSpc>
                  <a:spcPts val="1285"/>
                </a:lnSpc>
              </a:pPr>
              <a:t>‹#›</a:t>
            </a:fld>
            <a:endParaRPr lang="en-PH" spc="-150" dirty="0"/>
          </a:p>
        </p:txBody>
      </p:sp>
    </p:spTree>
    <p:extLst>
      <p:ext uri="{BB962C8B-B14F-4D97-AF65-F5344CB8AC3E}">
        <p14:creationId xmlns:p14="http://schemas.microsoft.com/office/powerpoint/2010/main" val="3132669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B9A4A17B-397B-264C-B45D-8822BD10F8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1">
                <a:tint val="45000"/>
                <a:satMod val="400000"/>
              </a:schemeClr>
            </a:duotone>
          </a:blip>
          <a:srcRect l="16030" r="15268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EC96323-67A1-DF48-AC12-A4F8B58BB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1" y="0"/>
            <a:ext cx="1447800" cy="14478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2B11316-46CC-1545-A5EC-880485A02837}"/>
              </a:ext>
            </a:extLst>
          </p:cNvPr>
          <p:cNvSpPr txBox="1"/>
          <p:nvPr/>
        </p:nvSpPr>
        <p:spPr>
          <a:xfrm>
            <a:off x="685800" y="762000"/>
            <a:ext cx="8610599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solidFill>
                  <a:srgbClr val="E71C79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Angular</a:t>
            </a:r>
            <a:r>
              <a:rPr lang="en-US" sz="11500" b="1" dirty="0">
                <a:latin typeface="Arial Rounded MT Bold" panose="020F0704030504030204" pitchFamily="34" charset="77"/>
                <a:ea typeface="Roboto" panose="02000000000000000000" pitchFamily="2" charset="0"/>
              </a:rPr>
              <a:t> </a:t>
            </a:r>
            <a:r>
              <a:rPr lang="en-US" sz="11500" b="1" dirty="0">
                <a:solidFill>
                  <a:schemeClr val="bg1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Nights </a:t>
            </a:r>
          </a:p>
          <a:p>
            <a:r>
              <a:rPr lang="en-US" sz="4800" b="1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[Forms and APIs]</a:t>
            </a:r>
          </a:p>
          <a:p>
            <a:endParaRPr lang="en-US" sz="4800" b="1" dirty="0">
              <a:solidFill>
                <a:srgbClr val="00B0F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June 7, 2019</a:t>
            </a:r>
          </a:p>
        </p:txBody>
      </p:sp>
    </p:spTree>
    <p:extLst>
      <p:ext uri="{BB962C8B-B14F-4D97-AF65-F5344CB8AC3E}">
        <p14:creationId xmlns:p14="http://schemas.microsoft.com/office/powerpoint/2010/main" val="52773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C03E0-07EF-4B43-8F19-FAB35B946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rgbClr val="E71C7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 what if I want to group my form? Can I do that?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930B3-3779-B245-8C32-E13C4B649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US" sz="4400" dirty="0"/>
              <a:t>Of course my child! We can use the </a:t>
            </a:r>
            <a:r>
              <a:rPr lang="en-US" sz="4400" i="1" dirty="0" err="1">
                <a:solidFill>
                  <a:srgbClr val="E71C79"/>
                </a:solidFill>
              </a:rPr>
              <a:t>FormGroup</a:t>
            </a:r>
            <a:r>
              <a:rPr lang="en-US" sz="4400" dirty="0"/>
              <a:t> for that!</a:t>
            </a:r>
          </a:p>
          <a:p>
            <a:pPr marL="342900" lvl="1" indent="0">
              <a:buNone/>
            </a:pPr>
            <a:r>
              <a:rPr lang="en-US" sz="4100" i="1" dirty="0"/>
              <a:t>- </a:t>
            </a:r>
            <a:r>
              <a:rPr lang="en-US" sz="3000" i="1" dirty="0"/>
              <a:t>Just as a form control instance gives you control over a single input field, a form group instance tracks the form state of a group of form control instances. Each control in a form group instance is tracked by name when creating the form group.</a:t>
            </a:r>
            <a:endParaRPr lang="en-US" sz="4100" i="1" dirty="0"/>
          </a:p>
        </p:txBody>
      </p:sp>
    </p:spTree>
    <p:extLst>
      <p:ext uri="{BB962C8B-B14F-4D97-AF65-F5344CB8AC3E}">
        <p14:creationId xmlns:p14="http://schemas.microsoft.com/office/powerpoint/2010/main" val="2452965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C03E0-07EF-4B43-8F19-FAB35B946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rgbClr val="E71C7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Example: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721770-E98E-DC48-A6AB-E0031D386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447800"/>
            <a:ext cx="6400800" cy="469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00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96F7-1344-854C-B4B7-00374B9D0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E71C7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 we add validations with Reactive Forms?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2280C-8294-FE4B-893A-FDC86DF2E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Short answer: Yes! By using </a:t>
            </a:r>
            <a:r>
              <a:rPr lang="en-US" sz="3200" b="1" i="1" dirty="0"/>
              <a:t>Validators</a:t>
            </a:r>
          </a:p>
          <a:p>
            <a:pPr marL="342900" lvl="1" indent="0">
              <a:buNone/>
            </a:pPr>
            <a:r>
              <a:rPr lang="en-US" sz="2900" i="1" dirty="0"/>
              <a:t>- Example: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7543A-1A20-DA43-936C-7A436E35FA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67"/>
          <a:stretch/>
        </p:blipFill>
        <p:spPr>
          <a:xfrm>
            <a:off x="1905000" y="2895599"/>
            <a:ext cx="4953000" cy="328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790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rgbClr val="E71C7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C4A09-FA02-3F4E-A78A-C737A5205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3790950" cy="4351338"/>
          </a:xfrm>
        </p:spPr>
        <p:txBody>
          <a:bodyPr>
            <a:normAutofit/>
          </a:bodyPr>
          <a:lstStyle/>
          <a:p>
            <a:r>
              <a:rPr lang="en-PH" i="1" dirty="0"/>
              <a:t>Why should we use a service? </a:t>
            </a:r>
          </a:p>
          <a:p>
            <a:pPr marL="342900" lvl="1" indent="0">
              <a:buNone/>
            </a:pPr>
            <a:r>
              <a:rPr lang="en-PH" b="1" i="1" dirty="0">
                <a:solidFill>
                  <a:srgbClr val="E71C79"/>
                </a:solidFill>
              </a:rPr>
              <a:t>- Angular is built to provide a way to present data from a service</a:t>
            </a:r>
            <a:endParaRPr lang="en-PH" b="1" dirty="0">
              <a:solidFill>
                <a:srgbClr val="E71C79"/>
              </a:solidFill>
            </a:endParaRPr>
          </a:p>
          <a:p>
            <a:r>
              <a:rPr lang="en-PH" dirty="0"/>
              <a:t>What is a service?</a:t>
            </a:r>
          </a:p>
          <a:p>
            <a:pPr marL="342900" lvl="1" indent="0">
              <a:buNone/>
            </a:pPr>
            <a:r>
              <a:rPr lang="en-PH" b="1" i="1" dirty="0">
                <a:solidFill>
                  <a:srgbClr val="E71C79"/>
                </a:solidFill>
              </a:rPr>
              <a:t>- A service is typically a class with a narrow, well-defined purpose. It should do something specific and do it well.</a:t>
            </a:r>
          </a:p>
          <a:p>
            <a:pPr marL="342900" lvl="1" indent="0">
              <a:buNone/>
            </a:pPr>
            <a:r>
              <a:rPr lang="en-PH" b="1" i="1" dirty="0">
                <a:solidFill>
                  <a:srgbClr val="E71C79"/>
                </a:solidFill>
              </a:rPr>
              <a:t>- Angular uses the service for anything including API consumption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9D19EB-3B86-D545-940E-4AA9DF33B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9916" y="1693095"/>
            <a:ext cx="4219735" cy="322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59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rgbClr val="E71C7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TUT101: Creating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C4A09-FA02-3F4E-A78A-C737A5205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>
              <a:buFont typeface=".HiraKakuInterface-W3"/>
              <a:buChar char="☞"/>
            </a:pPr>
            <a:r>
              <a:rPr lang="en-PH" sz="3600" dirty="0"/>
              <a:t>Step 1: Create a service component</a:t>
            </a:r>
          </a:p>
          <a:p>
            <a:pPr>
              <a:buFont typeface=".HiraKakuInterface-W3"/>
              <a:buChar char="☞"/>
            </a:pPr>
            <a:r>
              <a:rPr lang="en-PH" sz="3600" dirty="0"/>
              <a:t>Step 2: Provide the service to your App</a:t>
            </a:r>
          </a:p>
          <a:p>
            <a:pPr>
              <a:buFont typeface=".HiraKakuInterface-W3"/>
              <a:buChar char="☞"/>
            </a:pPr>
            <a:r>
              <a:rPr lang="en-PH" sz="3600" dirty="0"/>
              <a:t>Step 3: Implement functions to your service</a:t>
            </a:r>
          </a:p>
          <a:p>
            <a:pPr>
              <a:buFont typeface=".HiraKakuInterface-W3"/>
              <a:buChar char="☞"/>
            </a:pPr>
            <a:r>
              <a:rPr lang="en-PH" sz="3600" dirty="0"/>
              <a:t>Step 4: Use it on your component</a:t>
            </a:r>
          </a:p>
        </p:txBody>
      </p:sp>
    </p:spTree>
    <p:extLst>
      <p:ext uri="{BB962C8B-B14F-4D97-AF65-F5344CB8AC3E}">
        <p14:creationId xmlns:p14="http://schemas.microsoft.com/office/powerpoint/2010/main" val="466536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Font typeface=".HiraKakuInterface-W3"/>
              <a:buChar char="☞"/>
            </a:pPr>
            <a:r>
              <a:rPr lang="en-PH" sz="4000" b="1" dirty="0"/>
              <a:t>Step 1: Create a service 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E0CBAF-44EF-6B4A-927C-B2913AFB9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035" y="2362200"/>
            <a:ext cx="629793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811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Font typeface=".HiraKakuInterface-W3"/>
              <a:buChar char="☞"/>
            </a:pPr>
            <a:r>
              <a:rPr lang="en-PH" sz="4000" b="1" dirty="0"/>
              <a:t>Step 2: Provide the service to your App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AEC852-2471-D64E-96AF-F78CA8AA5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2209800"/>
            <a:ext cx="4057650" cy="199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091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Font typeface=".HiraKakuInterface-W3"/>
              <a:buChar char="☞"/>
            </a:pPr>
            <a:r>
              <a:rPr lang="en-PH" sz="4000" b="1" dirty="0"/>
              <a:t>Step 3: Implement functions to your service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A27E6C-1E0F-294D-96AC-3B546AE92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905000"/>
            <a:ext cx="52324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65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Font typeface=".HiraKakuInterface-W3"/>
              <a:buChar char="☞"/>
            </a:pPr>
            <a:r>
              <a:rPr lang="en-PH" sz="4000" b="1" dirty="0"/>
              <a:t>Step 4: Use it on your component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7612F4-66FA-CE4E-B2B6-5DB6D3020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1828800"/>
            <a:ext cx="5600700" cy="35179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DAC51CF-1A85-784D-984C-344FD7254AC6}"/>
              </a:ext>
            </a:extLst>
          </p:cNvPr>
          <p:cNvSpPr/>
          <p:nvPr/>
        </p:nvSpPr>
        <p:spPr>
          <a:xfrm>
            <a:off x="2286000" y="3200400"/>
            <a:ext cx="4800600" cy="381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673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8A722-C541-AC41-90C7-716048EB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B5D39-A7E0-9244-9363-8F3809731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2F299-0922-7A48-AEBF-1C2E76A360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1">
                <a:tint val="45000"/>
                <a:satMod val="400000"/>
              </a:schemeClr>
            </a:duotone>
          </a:blip>
          <a:srcRect l="16030" r="15268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F65CB0-CECE-794E-83B1-03DADAD068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25" t="309" r="16659" b="-309"/>
          <a:stretch/>
        </p:blipFill>
        <p:spPr>
          <a:xfrm>
            <a:off x="3492082" y="466431"/>
            <a:ext cx="5423318" cy="5349874"/>
          </a:xfrm>
          <a:prstGeom prst="ellipse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E52340-FB31-0A40-B99D-1B9B0D8687FE}"/>
              </a:ext>
            </a:extLst>
          </p:cNvPr>
          <p:cNvSpPr txBox="1"/>
          <p:nvPr/>
        </p:nvSpPr>
        <p:spPr>
          <a:xfrm>
            <a:off x="381000" y="685800"/>
            <a:ext cx="3810000" cy="5632311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Thanks to </a:t>
            </a:r>
          </a:p>
          <a:p>
            <a:r>
              <a:rPr lang="en-US" sz="5400" b="1" dirty="0">
                <a:solidFill>
                  <a:schemeClr val="bg1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our </a:t>
            </a:r>
          </a:p>
          <a:p>
            <a:r>
              <a:rPr lang="en-US" sz="7200" b="1" dirty="0">
                <a:solidFill>
                  <a:srgbClr val="E71C79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venue</a:t>
            </a:r>
            <a:r>
              <a:rPr lang="en-US" sz="4400" b="1" dirty="0">
                <a:solidFill>
                  <a:srgbClr val="E71C79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 </a:t>
            </a:r>
          </a:p>
          <a:p>
            <a:r>
              <a:rPr lang="en-US" sz="5400" b="1" dirty="0">
                <a:solidFill>
                  <a:srgbClr val="E71C79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sponsor:</a:t>
            </a:r>
          </a:p>
          <a:p>
            <a:endParaRPr lang="en-US" sz="5400" b="1" dirty="0">
              <a:solidFill>
                <a:srgbClr val="E71C79"/>
              </a:solidFill>
              <a:latin typeface="Arial Rounded MT Bold" panose="020F0704030504030204" pitchFamily="34" charset="77"/>
              <a:ea typeface="Roboto" panose="02000000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The ever supportive company to all tech-communities. </a:t>
            </a:r>
            <a:r>
              <a:rPr lang="en-US" sz="2400" b="1" dirty="0" err="1">
                <a:solidFill>
                  <a:schemeClr val="bg1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Salamat</a:t>
            </a:r>
            <a:r>
              <a:rPr lang="en-US" sz="2400" b="1" dirty="0">
                <a:solidFill>
                  <a:schemeClr val="bg1"/>
                </a:solidFill>
                <a:latin typeface="Arial Rounded MT Bold" panose="020F0704030504030204" pitchFamily="34" charset="77"/>
                <a:ea typeface="Roboto" panose="02000000000000000000" pitchFamily="2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42855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B9A4A17B-397B-264C-B45D-8822BD10F8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1">
                <a:tint val="45000"/>
                <a:satMod val="400000"/>
              </a:schemeClr>
            </a:duotone>
          </a:blip>
          <a:srcRect l="16030" r="1526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2B11316-46CC-1545-A5EC-880485A02837}"/>
              </a:ext>
            </a:extLst>
          </p:cNvPr>
          <p:cNvSpPr txBox="1"/>
          <p:nvPr/>
        </p:nvSpPr>
        <p:spPr>
          <a:xfrm>
            <a:off x="1104901" y="2362200"/>
            <a:ext cx="6934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rgbClr val="E71C7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en-US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Start</a:t>
            </a:r>
          </a:p>
        </p:txBody>
      </p:sp>
    </p:spTree>
    <p:extLst>
      <p:ext uri="{BB962C8B-B14F-4D97-AF65-F5344CB8AC3E}">
        <p14:creationId xmlns:p14="http://schemas.microsoft.com/office/powerpoint/2010/main" val="936143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rgbClr val="E71C7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Reactive 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C4A09-FA02-3F4E-A78A-C737A5205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3790950" cy="4351338"/>
          </a:xfrm>
        </p:spPr>
        <p:txBody>
          <a:bodyPr>
            <a:normAutofit/>
          </a:bodyPr>
          <a:lstStyle/>
          <a:p>
            <a:r>
              <a:rPr lang="en-PH" i="1" dirty="0"/>
              <a:t>Reactive forms</a:t>
            </a:r>
            <a:r>
              <a:rPr lang="en-PH" dirty="0"/>
              <a:t> provide a model-driven approach to handling form inputs whose values change over time.</a:t>
            </a:r>
          </a:p>
          <a:p>
            <a:r>
              <a:rPr lang="en-PH" dirty="0"/>
              <a:t>Reactive forms use an explicit and immutable approach to managing the state of a form at a given point in time.</a:t>
            </a:r>
          </a:p>
          <a:p>
            <a:r>
              <a:rPr lang="en-PH" dirty="0"/>
              <a:t>Each change to the form state returns a new state, which maintains the integrity of the model between changes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F5B0C-0F21-A340-9948-9F36D4B2D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2209800"/>
            <a:ext cx="3484536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46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rgbClr val="E71C7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TUT101: Using Reactive 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C4A09-FA02-3F4E-A78A-C737A5205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>
              <a:buFont typeface=".HiraKakuInterface-W3"/>
              <a:buChar char="☞"/>
            </a:pPr>
            <a:r>
              <a:rPr lang="en-PH" sz="3600" i="1" dirty="0"/>
              <a:t>Step 1: Registering the reactive forms module</a:t>
            </a:r>
          </a:p>
          <a:p>
            <a:pPr>
              <a:buFont typeface=".HiraKakuInterface-W3"/>
              <a:buChar char="☞"/>
            </a:pPr>
            <a:r>
              <a:rPr lang="en-PH" sz="3600" dirty="0"/>
              <a:t>Step 2: Generating and importing a new form control</a:t>
            </a:r>
          </a:p>
          <a:p>
            <a:pPr>
              <a:buFont typeface=".HiraKakuInterface-W3"/>
              <a:buChar char="☞"/>
            </a:pPr>
            <a:r>
              <a:rPr lang="en-PH" sz="3600" dirty="0"/>
              <a:t>Step 3: Registering the control in the template</a:t>
            </a:r>
          </a:p>
        </p:txBody>
      </p:sp>
    </p:spTree>
    <p:extLst>
      <p:ext uri="{BB962C8B-B14F-4D97-AF65-F5344CB8AC3E}">
        <p14:creationId xmlns:p14="http://schemas.microsoft.com/office/powerpoint/2010/main" val="3383174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Font typeface=".HiraKakuInterface-W3"/>
              <a:buChar char="☞"/>
            </a:pPr>
            <a:r>
              <a:rPr lang="en-PH" sz="4000" b="1" i="1" dirty="0"/>
              <a:t>Step 1: Registering the reactive forms module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B59380-91E0-DE48-939D-659531CDB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905000"/>
            <a:ext cx="6837869" cy="339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376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Font typeface=".HiraKakuInterface-W3"/>
              <a:buChar char="☞"/>
            </a:pPr>
            <a:r>
              <a:rPr lang="en-PH" sz="4000" b="1" dirty="0"/>
              <a:t>Step 2: Generating and importing a new form control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F4D396-35DB-6F4E-8A0F-4FF211C16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370" y="1828800"/>
            <a:ext cx="6499259" cy="376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96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1992-C016-C848-A769-B8F76B7E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Font typeface=".HiraKakuInterface-W3"/>
              <a:buChar char="☞"/>
            </a:pPr>
            <a:r>
              <a:rPr lang="en-PH" sz="4000" b="1" dirty="0"/>
              <a:t>Step 3: Registering the control in the template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2A6F7B-F3E4-D04F-87F3-F754D259A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7315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313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C03E0-07EF-4B43-8F19-FAB35B946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rgbClr val="E71C7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 what if I want to group my form? Can I do that?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930B3-3779-B245-8C32-E13C4B649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Of course my child! We can use the </a:t>
            </a:r>
            <a:r>
              <a:rPr lang="en-US" sz="4400" i="1" dirty="0" err="1">
                <a:solidFill>
                  <a:srgbClr val="E71C79"/>
                </a:solidFill>
              </a:rPr>
              <a:t>FormGroup</a:t>
            </a:r>
            <a:r>
              <a:rPr lang="en-US" sz="4400" dirty="0"/>
              <a:t> for that!</a:t>
            </a:r>
          </a:p>
          <a:p>
            <a:pPr marL="342900" lvl="1" indent="0">
              <a:buNone/>
            </a:pPr>
            <a:r>
              <a:rPr lang="en-US" sz="4100" i="1" dirty="0"/>
              <a:t>- </a:t>
            </a:r>
            <a:r>
              <a:rPr lang="en-US" sz="3000" i="1" dirty="0"/>
              <a:t>Just as a form control instance gives you control over a single input field, a form group instance tracks the form state of a group of form control instances. Each control in a form group instance is tracked by name when creating the form group.</a:t>
            </a:r>
            <a:endParaRPr lang="en-US" sz="4100" i="1" dirty="0"/>
          </a:p>
        </p:txBody>
      </p:sp>
    </p:spTree>
    <p:extLst>
      <p:ext uri="{BB962C8B-B14F-4D97-AF65-F5344CB8AC3E}">
        <p14:creationId xmlns:p14="http://schemas.microsoft.com/office/powerpoint/2010/main" val="1779546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1508</TotalTime>
  <Words>402</Words>
  <Application>Microsoft Macintosh PowerPoint</Application>
  <PresentationFormat>On-screen Show (4:3)</PresentationFormat>
  <Paragraphs>53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.HiraKakuInterface-W3</vt:lpstr>
      <vt:lpstr>Arial</vt:lpstr>
      <vt:lpstr>Arial Rounded MT Bold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Reactive Forms</vt:lpstr>
      <vt:lpstr>TUT101: Using Reactive Forms</vt:lpstr>
      <vt:lpstr>Step 1: Registering the reactive forms module</vt:lpstr>
      <vt:lpstr>Step 2: Generating and importing a new form control</vt:lpstr>
      <vt:lpstr>Step 3: Registering the control in the template</vt:lpstr>
      <vt:lpstr>But what if I want to group my form? Can I do that?</vt:lpstr>
      <vt:lpstr>But what if I want to group my form? Can I do that?</vt:lpstr>
      <vt:lpstr>Example:</vt:lpstr>
      <vt:lpstr>Can we add validations with Reactive Forms?</vt:lpstr>
      <vt:lpstr>Services</vt:lpstr>
      <vt:lpstr>TUT101: Creating Services</vt:lpstr>
      <vt:lpstr>Step 1: Create a service component</vt:lpstr>
      <vt:lpstr>Step 2: Provide the service to your App</vt:lpstr>
      <vt:lpstr>Step 3: Implement functions to your service</vt:lpstr>
      <vt:lpstr>Step 4: Use it on your component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 COMPONENTS IN ANGULAR</dc:title>
  <cp:lastModifiedBy>Microsoft Office User</cp:lastModifiedBy>
  <cp:revision>17</cp:revision>
  <cp:lastPrinted>2019-05-24T07:32:26Z</cp:lastPrinted>
  <dcterms:created xsi:type="dcterms:W3CDTF">2019-05-23T02:08:11Z</dcterms:created>
  <dcterms:modified xsi:type="dcterms:W3CDTF">2019-06-07T08:37:31Z</dcterms:modified>
</cp:coreProperties>
</file>